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62" r:id="rId3"/>
    <p:sldId id="327" r:id="rId4"/>
    <p:sldId id="328" r:id="rId5"/>
    <p:sldId id="335" r:id="rId6"/>
    <p:sldId id="332" r:id="rId7"/>
    <p:sldId id="333" r:id="rId8"/>
    <p:sldId id="338" r:id="rId9"/>
    <p:sldId id="336" r:id="rId10"/>
    <p:sldId id="334" r:id="rId11"/>
    <p:sldId id="343" r:id="rId12"/>
    <p:sldId id="344" r:id="rId13"/>
    <p:sldId id="339" r:id="rId14"/>
    <p:sldId id="340" r:id="rId15"/>
    <p:sldId id="341" r:id="rId16"/>
    <p:sldId id="342" r:id="rId17"/>
    <p:sldId id="345" r:id="rId18"/>
    <p:sldId id="346" r:id="rId19"/>
    <p:sldId id="347" r:id="rId20"/>
    <p:sldId id="348" r:id="rId21"/>
    <p:sldId id="34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93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ter Bos" userId="207ea058-c6e5-402d-8743-6effcd941257" providerId="ADAL" clId="{DD4AE067-9D3D-42A7-9928-A21A1D890AAC}"/>
    <pc:docChg chg="delSld modSld">
      <pc:chgData name="Wolter Bos" userId="207ea058-c6e5-402d-8743-6effcd941257" providerId="ADAL" clId="{DD4AE067-9D3D-42A7-9928-A21A1D890AAC}" dt="2023-03-20T07:22:33.601" v="54" actId="404"/>
      <pc:docMkLst>
        <pc:docMk/>
      </pc:docMkLst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181843646" sldId="256"/>
        </pc:sldMkLst>
      </pc:sldChg>
      <pc:sldChg chg="modSp mod">
        <pc:chgData name="Wolter Bos" userId="207ea058-c6e5-402d-8743-6effcd941257" providerId="ADAL" clId="{DD4AE067-9D3D-42A7-9928-A21A1D890AAC}" dt="2023-03-20T07:19:47.608" v="19" actId="20577"/>
        <pc:sldMkLst>
          <pc:docMk/>
          <pc:sldMk cId="4146707398" sldId="262"/>
        </pc:sldMkLst>
        <pc:spChg chg="mod">
          <ac:chgData name="Wolter Bos" userId="207ea058-c6e5-402d-8743-6effcd941257" providerId="ADAL" clId="{DD4AE067-9D3D-42A7-9928-A21A1D890AAC}" dt="2023-03-20T07:19:47.608" v="19" actId="20577"/>
          <ac:spMkLst>
            <pc:docMk/>
            <pc:sldMk cId="4146707398" sldId="262"/>
            <ac:spMk id="8" creationId="{1A85897F-A535-4E61-8FA4-41F211471CAD}"/>
          </ac:spMkLst>
        </pc:spChg>
      </pc:sldChg>
      <pc:sldChg chg="del">
        <pc:chgData name="Wolter Bos" userId="207ea058-c6e5-402d-8743-6effcd941257" providerId="ADAL" clId="{DD4AE067-9D3D-42A7-9928-A21A1D890AAC}" dt="2023-03-20T07:21:01.906" v="22" actId="47"/>
        <pc:sldMkLst>
          <pc:docMk/>
          <pc:sldMk cId="3624107610" sldId="263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520803769" sldId="264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2827819671" sldId="265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3380976713" sldId="266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641396583" sldId="267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3878736986" sldId="268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340813709" sldId="270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837199953" sldId="271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18250714" sldId="273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2849366484" sldId="274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301054518" sldId="275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797547336" sldId="276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2460843703" sldId="277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2012242813" sldId="278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3336193505" sldId="279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938518878" sldId="280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3966898393" sldId="281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072136627" sldId="282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919487077" sldId="283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010396492" sldId="284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139453997" sldId="285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4247980436" sldId="286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134278893" sldId="287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2238997729" sldId="288"/>
        </pc:sldMkLst>
      </pc:sldChg>
      <pc:sldChg chg="del">
        <pc:chgData name="Wolter Bos" userId="207ea058-c6e5-402d-8743-6effcd941257" providerId="ADAL" clId="{DD4AE067-9D3D-42A7-9928-A21A1D890AAC}" dt="2023-03-20T07:20:58.306" v="21" actId="2696"/>
        <pc:sldMkLst>
          <pc:docMk/>
          <pc:sldMk cId="1439573609" sldId="289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061160331" sldId="290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62919157" sldId="292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4050733181" sldId="294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689713189" sldId="295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717808956" sldId="296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181405712" sldId="297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261849837" sldId="298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052031257" sldId="299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3326917797" sldId="300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3423450939" sldId="301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650916096" sldId="302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033603248" sldId="303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3171206661" sldId="304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859791954" sldId="305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08465656" sldId="306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031690902" sldId="307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359925083" sldId="308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263501784" sldId="311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650185608" sldId="312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3333573709" sldId="313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456451456" sldId="314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127152370" sldId="315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18175163" sldId="316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437126887" sldId="317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498959207" sldId="318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848088398" sldId="319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145230730" sldId="320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4168796554" sldId="321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272054979" sldId="322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867169975" sldId="323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3194275242" sldId="324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580282100" sldId="325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674060765" sldId="326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520091426" sldId="329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1024263893" sldId="330"/>
        </pc:sldMkLst>
      </pc:sldChg>
      <pc:sldChg chg="del">
        <pc:chgData name="Wolter Bos" userId="207ea058-c6e5-402d-8743-6effcd941257" providerId="ADAL" clId="{DD4AE067-9D3D-42A7-9928-A21A1D890AAC}" dt="2023-03-20T07:20:08.518" v="20" actId="2696"/>
        <pc:sldMkLst>
          <pc:docMk/>
          <pc:sldMk cId="2711020916" sldId="331"/>
        </pc:sldMkLst>
      </pc:sldChg>
      <pc:sldChg chg="modSp mod">
        <pc:chgData name="Wolter Bos" userId="207ea058-c6e5-402d-8743-6effcd941257" providerId="ADAL" clId="{DD4AE067-9D3D-42A7-9928-A21A1D890AAC}" dt="2023-03-20T07:22:33.601" v="54" actId="404"/>
        <pc:sldMkLst>
          <pc:docMk/>
          <pc:sldMk cId="3877717726" sldId="335"/>
        </pc:sldMkLst>
        <pc:spChg chg="mod">
          <ac:chgData name="Wolter Bos" userId="207ea058-c6e5-402d-8743-6effcd941257" providerId="ADAL" clId="{DD4AE067-9D3D-42A7-9928-A21A1D890AAC}" dt="2023-03-20T07:22:33.601" v="54" actId="404"/>
          <ac:spMkLst>
            <pc:docMk/>
            <pc:sldMk cId="3877717726" sldId="335"/>
            <ac:spMk id="2" creationId="{B32370F5-5D2D-4C84-A953-D454E54F77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20-3-2023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20-3-2023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20-3-2023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20-3-2023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20-3-2023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20-3-2023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20-3-2023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ike.nl/verboden-toegang-borden-natuurgebiede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ijksoverheid.nl/onderwerpen/natuur-en-biodiversiteit/wetgeving-voor-natuurbescherming-in-nederlan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eltern.nl/nl/tuinadvies/plantenencyclopedie/rhododendron_catawbiense_grandiflorum_tuinrododendr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natuurkennis.nl/landschappen/cultuurlandschap/cultuurlandschap/algemeen-cultuurlandschap/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google.nl/search?q=neerslagkaart+nederland+2021&amp;sxsrf=APq-WBvhngluCuZ7zV1qDuv-u4euyt7UjA:1649055826645&amp;source=lnms&amp;tbm=isch&amp;sa=X&amp;ved=2ahUKEwiM54vW6_n2AhXNvKQKHVDPA7gQ_AUoAXoECAEQAw&amp;biw=1396&amp;bih=685&amp;dpr=1.38#imgrc=Ob5Y1JskUhypUM" TargetMode="Externa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data.overheid.nl/front/portal/document-viewer?ext-id=ECLI:NL:PHR:2021:299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20-3-2023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6F2B2-1B8C-47C5-94F0-D722F2B5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Gebiedseigen regels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92C6991-51A0-473C-9B7B-0BFD96F56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605" y="1709738"/>
            <a:ext cx="8318790" cy="44196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8646E3-7C78-40F3-9C5B-50740E94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4440D8-C4C8-4250-83A9-BB463617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Waarom kom je verboden toegang borden tegen in natuurgebieden? (thehike.nl)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ACD435-A58A-44E5-8880-8F5E6A26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D89947B-8ED3-49FF-8B7E-6A9875087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545" y="5195940"/>
            <a:ext cx="6897254" cy="10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9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03A13-4370-4B78-AAC8-FEC97EE9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Natuurwetgeving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1FA6E0-6432-E566-3D88-FE5C9F25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Overheden</a:t>
            </a:r>
            <a:r>
              <a:rPr lang="en-US" dirty="0"/>
              <a:t>, </a:t>
            </a:r>
            <a:r>
              <a:rPr lang="en-US" dirty="0" err="1"/>
              <a:t>Gemeenten</a:t>
            </a:r>
            <a:r>
              <a:rPr lang="en-US" dirty="0"/>
              <a:t>, </a:t>
            </a:r>
            <a:r>
              <a:rPr lang="en-US" dirty="0" err="1"/>
              <a:t>Landschapsbeheerders</a:t>
            </a:r>
            <a:r>
              <a:rPr lang="en-US" dirty="0"/>
              <a:t>, </a:t>
            </a:r>
            <a:r>
              <a:rPr lang="en-US" dirty="0" err="1"/>
              <a:t>Grootgrondbezitters</a:t>
            </a:r>
            <a:r>
              <a:rPr lang="en-US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F0A5BE-8128-4CDD-9CD1-54ED69C5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7" y="6273809"/>
            <a:ext cx="5296057" cy="216000"/>
          </a:xfrm>
        </p:spPr>
        <p:txBody>
          <a:bodyPr anchor="t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nl-NL" dirty="0">
                <a:hlinkClick r:id="rId2"/>
              </a:rPr>
              <a:t>Wetgeving voor natuurbescherming in Nederland | Natuur en biodiversiteit | Rijksoverheid.nl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BB6D16-314A-4EE1-9529-C165979D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11</a:t>
            </a:fld>
            <a:endParaRPr lang="nl-NL" noProof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D2841C9-5200-0A3B-56DD-0CD84117D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0A1ABF-975F-4052-AC72-3A722068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20-3-2023</a:t>
            </a:fld>
            <a:endParaRPr lang="nl-NL" noProof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5F3DECF-4D2B-4949-B802-D63CD64A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03" y="877064"/>
            <a:ext cx="5312418" cy="39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18B1A-9BAC-4E73-A23E-5954241A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Natuurwetgeving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461CD2-E483-4CA1-88F2-C3B14009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7D936F-006A-4505-9714-BD46E85E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88F110-5012-45A3-B499-48206154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D6422F1-7D6A-4DB1-AF15-3626F7426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A10D43-4D66-4738-86E4-AC5E4473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1561956"/>
            <a:ext cx="7915564" cy="41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C22-C8F3-46A4-B1AA-E9411663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Welke termen ga jij gebruiken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9AB0D-AA01-4CE2-80BA-5942E937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2242A6-4776-4A3A-BFC8-619ED85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13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E951CB-8B9F-4D75-B612-44B5702C0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In de inventarisatie van park Molenbeek ben je verschillende zaken tegen gekomen.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 lvl="1">
              <a:spcAft>
                <a:spcPts val="600"/>
              </a:spcAft>
            </a:pPr>
            <a:r>
              <a:rPr lang="nl-NL" dirty="0" err="1"/>
              <a:t>Rhododendron</a:t>
            </a:r>
            <a:r>
              <a:rPr lang="nl-NL" dirty="0"/>
              <a:t> ‘</a:t>
            </a:r>
            <a:r>
              <a:rPr lang="nl-NL" dirty="0" err="1"/>
              <a:t>Catawbiense</a:t>
            </a:r>
            <a:r>
              <a:rPr lang="nl-NL" dirty="0"/>
              <a:t> </a:t>
            </a:r>
            <a:r>
              <a:rPr lang="nl-NL" dirty="0" err="1"/>
              <a:t>Grandiflorum</a:t>
            </a:r>
            <a:r>
              <a:rPr lang="nl-NL" dirty="0"/>
              <a:t>’ (Tuinrododendron)</a:t>
            </a:r>
          </a:p>
          <a:p>
            <a:pPr lvl="1">
              <a:spcAft>
                <a:spcPts val="600"/>
              </a:spcAft>
            </a:pPr>
            <a:endParaRPr lang="nl-NL" dirty="0"/>
          </a:p>
          <a:p>
            <a:pPr lvl="1">
              <a:spcAft>
                <a:spcPts val="600"/>
              </a:spcAft>
            </a:pPr>
            <a:r>
              <a:rPr lang="nl-NL" dirty="0"/>
              <a:t>Hoe noem je de wijze waarop deze Tuinrododendron staat?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Borderplant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Geriefhout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Solitair </a:t>
            </a:r>
          </a:p>
          <a:p>
            <a:pPr lvl="2">
              <a:spcAft>
                <a:spcPts val="600"/>
              </a:spcAft>
            </a:pPr>
            <a:r>
              <a:rPr lang="nl-NL" dirty="0"/>
              <a:t>Vulheester </a:t>
            </a:r>
          </a:p>
          <a:p>
            <a:pPr lvl="1">
              <a:spcAft>
                <a:spcPts val="600"/>
              </a:spcAft>
            </a:pPr>
            <a:endParaRPr lang="nl-NL" dirty="0"/>
          </a:p>
          <a:p>
            <a:pPr marL="216000" lvl="1" indent="0">
              <a:spcAft>
                <a:spcPts val="600"/>
              </a:spcAft>
              <a:buNone/>
            </a:pPr>
            <a:endParaRPr lang="nl-NL" dirty="0"/>
          </a:p>
        </p:txBody>
      </p:sp>
      <p:pic>
        <p:nvPicPr>
          <p:cNvPr id="8" name="Afbeelding 7" descr="Afbeelding met gras, buiten, boom, plant&#10;&#10;Automatisch gegenereerde beschrijving">
            <a:extLst>
              <a:ext uri="{FF2B5EF4-FFF2-40B4-BE49-F238E27FC236}">
                <a16:creationId xmlns:a16="http://schemas.microsoft.com/office/drawing/2014/main" id="{740192C7-EA97-4945-906E-26552B934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"/>
          <a:stretch/>
        </p:blipFill>
        <p:spPr>
          <a:xfrm>
            <a:off x="6164071" y="1700213"/>
            <a:ext cx="5656454" cy="3913188"/>
          </a:xfrm>
          <a:prstGeom prst="rect">
            <a:avLst/>
          </a:prstGeom>
          <a:noFill/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EC8F2AF-8ADB-E0ED-A171-300259CED9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7" y="5722937"/>
            <a:ext cx="5645148" cy="406401"/>
          </a:xfrm>
        </p:spPr>
        <p:txBody>
          <a:bodyPr/>
          <a:lstStyle/>
          <a:p>
            <a:r>
              <a:rPr lang="nl-NL" dirty="0" err="1">
                <a:hlinkClick r:id="rId3"/>
              </a:rPr>
              <a:t>Rhododendron</a:t>
            </a:r>
            <a:r>
              <a:rPr lang="nl-NL" dirty="0">
                <a:hlinkClick r:id="rId3"/>
              </a:rPr>
              <a:t> '</a:t>
            </a:r>
            <a:r>
              <a:rPr lang="nl-NL" dirty="0" err="1">
                <a:hlinkClick r:id="rId3"/>
              </a:rPr>
              <a:t>Catawbiense</a:t>
            </a:r>
            <a:r>
              <a:rPr lang="nl-NL" dirty="0">
                <a:hlinkClick r:id="rId3"/>
              </a:rPr>
              <a:t> </a:t>
            </a:r>
            <a:r>
              <a:rPr lang="nl-NL" dirty="0" err="1">
                <a:hlinkClick r:id="rId3"/>
              </a:rPr>
              <a:t>Grandiflorum</a:t>
            </a:r>
            <a:r>
              <a:rPr lang="nl-NL" dirty="0">
                <a:hlinkClick r:id="rId3"/>
              </a:rPr>
              <a:t>' - Tuinrododendron | De Tuinen van Appeltern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5302FA-B44F-46E9-839D-959F53E3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20-3-2023</a:t>
            </a:fld>
            <a:endParaRPr lang="nl-NL" noProof="0"/>
          </a:p>
        </p:txBody>
      </p:sp>
      <p:pic>
        <p:nvPicPr>
          <p:cNvPr id="1026" name="Picture 2" descr="Poelpolder: GERIEFHOUTBOSJE BIJ BOERDERIJ LANGEVELD - oudlisse">
            <a:extLst>
              <a:ext uri="{FF2B5EF4-FFF2-40B4-BE49-F238E27FC236}">
                <a16:creationId xmlns:a16="http://schemas.microsoft.com/office/drawing/2014/main" id="{643094D7-4C8F-4197-BF87-1C2714ED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99" y="0"/>
            <a:ext cx="663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iefhoutbosje | Mijn Gelderland">
            <a:extLst>
              <a:ext uri="{FF2B5EF4-FFF2-40B4-BE49-F238E27FC236}">
                <a16:creationId xmlns:a16="http://schemas.microsoft.com/office/drawing/2014/main" id="{A8D260A9-FF9C-486D-A88E-93BC949A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2" y="1685589"/>
            <a:ext cx="659641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851CE-4E3C-470C-B023-3906210E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 met de termen en nu de bomen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7E7DED-6D89-4B41-BED1-1914F0D9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4E1CC5-F6DE-41D2-A796-C07466DD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B2F7D9-62AD-4F7A-91CC-BD0630A5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2B331E3-5F3E-41AC-8F71-CE1817620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Bomen kom je in verschillende vormen en grootte tegen. </a:t>
            </a:r>
          </a:p>
          <a:p>
            <a:endParaRPr lang="nl-NL" dirty="0"/>
          </a:p>
          <a:p>
            <a:r>
              <a:rPr lang="nl-NL" dirty="0"/>
              <a:t>In vaktermen gebruiken we verschillende groottes</a:t>
            </a:r>
          </a:p>
          <a:p>
            <a:pPr lvl="1"/>
            <a:r>
              <a:rPr lang="nl-NL" dirty="0"/>
              <a:t>1, 2,3,4,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Welke grootte ben jij tegen gekomen en welke vorm hadden deze bomen?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77CDDB1-2B5C-404D-8E0D-6554C08ED9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6BCA54E-9F61-42B5-BE3C-B2A6F508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4"/>
          <a:stretch/>
        </p:blipFill>
        <p:spPr bwMode="auto">
          <a:xfrm>
            <a:off x="6218821" y="3690431"/>
            <a:ext cx="5590400" cy="24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0998E4-13B6-47DC-A578-D1A98BD7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219" y="900354"/>
            <a:ext cx="3336781" cy="27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FD6B2BB-B77E-4B40-8480-24D6AB7B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en-US" dirty="0"/>
              <a:t>Weet </a:t>
            </a:r>
            <a:r>
              <a:rPr lang="en-US" dirty="0" err="1"/>
              <a:t>jij</a:t>
            </a:r>
            <a:r>
              <a:rPr lang="en-US" dirty="0"/>
              <a:t> het </a:t>
            </a:r>
            <a:r>
              <a:rPr lang="en-US" dirty="0" err="1"/>
              <a:t>nog</a:t>
            </a:r>
            <a:r>
              <a:rPr lang="en-US" dirty="0"/>
              <a:t> ??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E5A2C3-A14B-458F-99FC-FECC316D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24C118-0D17-408C-8F6A-E7F472D6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15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D33CF94-B710-42BF-9E89-8C643F8D9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Struikvormers</a:t>
            </a: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Bodembedekkers</a:t>
            </a: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Coniferen</a:t>
            </a: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Boomvormers </a:t>
            </a:r>
            <a:endParaRPr lang="nl-NL"/>
          </a:p>
        </p:txBody>
      </p:sp>
      <p:pic>
        <p:nvPicPr>
          <p:cNvPr id="15" name="Picture 2" descr="Voorwoord">
            <a:extLst>
              <a:ext uri="{FF2B5EF4-FFF2-40B4-BE49-F238E27FC236}">
                <a16:creationId xmlns:a16="http://schemas.microsoft.com/office/drawing/2014/main" id="{29A6444D-E0B9-47A6-8037-AA7474E209E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3" b="1"/>
          <a:stretch/>
        </p:blipFill>
        <p:spPr bwMode="auto">
          <a:xfrm>
            <a:off x="6164263" y="1700213"/>
            <a:ext cx="5656262" cy="39131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7836C0-5703-819E-9DAF-9FF4CD236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7" y="5722937"/>
            <a:ext cx="5645148" cy="40640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0700C5-159F-4FFC-A18D-398BB41F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56DC809-E006-4D4A-A571-B5578B43D022}" type="datetime1">
              <a:rPr lang="nl-NL" noProof="0" smtClean="0"/>
              <a:pPr>
                <a:spcAft>
                  <a:spcPts val="600"/>
                </a:spcAft>
              </a:pPr>
              <a:t>20-3-2023</a:t>
            </a:fld>
            <a:endParaRPr lang="nl-NL" noProof="0"/>
          </a:p>
        </p:txBody>
      </p:sp>
      <p:pic>
        <p:nvPicPr>
          <p:cNvPr id="3076" name="Picture 4" descr="Vienden van het waterwingebied - Snoei- en kap- activiteiten">
            <a:extLst>
              <a:ext uri="{FF2B5EF4-FFF2-40B4-BE49-F238E27FC236}">
                <a16:creationId xmlns:a16="http://schemas.microsoft.com/office/drawing/2014/main" id="{14A449ED-4E7A-4F5A-8A9D-FA836AAA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1769554"/>
            <a:ext cx="15430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5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37C69-F6C5-491D-B72D-079944A5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Landschappen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2FF0D6-77B6-4FD5-99C6-4B27321B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E3FD61-3F7A-4D58-9B16-36D74307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627C4F-F097-46C2-8DF7-DC76D18B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16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A0FF8A-63D2-4049-91F9-7F6B083C9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Definitie van natuurlandschap en Cultuurlandschap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AB3E898-FCB5-48AB-A2AA-DB01F205E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Algemeen - Cultuurlandschap - Het Kennisnetwerk Ontwikkeling en Beheer Natuurkwaliteit (OBN) (natuurkennis.nl)</a:t>
            </a:r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F15CCB-DA21-4075-B46D-7EA3544F593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10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0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BED6A-75F8-458C-B45F-CC4741A3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 jij antwoord geven op de volgende vragen?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D2C8D0-AF49-4ED1-938B-3664F76B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22C537-0DBB-416D-BB60-6D73442E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115C81-A0A8-4411-A734-BD2F174C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17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D5988CC-32D4-4249-A7E5-CF1778F50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Wat weet jij over stuwwallen</a:t>
            </a:r>
          </a:p>
          <a:p>
            <a:r>
              <a:rPr lang="nl-NL" dirty="0"/>
              <a:t>Hoe herken jij Veen en hoe is dit ontstaan?</a:t>
            </a:r>
          </a:p>
          <a:p>
            <a:r>
              <a:rPr lang="nl-NL" dirty="0"/>
              <a:t>Dekzand</a:t>
            </a:r>
          </a:p>
          <a:p>
            <a:r>
              <a:rPr lang="nl-NL" dirty="0"/>
              <a:t>NAP en Plaatselijk Pijl </a:t>
            </a:r>
          </a:p>
          <a:p>
            <a:r>
              <a:rPr lang="nl-NL" dirty="0"/>
              <a:t>Habitus </a:t>
            </a:r>
            <a:r>
              <a:rPr lang="nl-NL"/>
              <a:t>en Habitat 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A46D0DA-4285-43F5-95F3-DD2D2D7C5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 ontstaansgeschiedenis van het gebied | Berg en Dal">
            <a:extLst>
              <a:ext uri="{FF2B5EF4-FFF2-40B4-BE49-F238E27FC236}">
                <a16:creationId xmlns:a16="http://schemas.microsoft.com/office/drawing/2014/main" id="{84988546-1584-4246-AB44-832E84A7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5" y="1247716"/>
            <a:ext cx="4000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2A7CA3-FE2C-4A8B-8D0E-A85ABA6A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5" y="4052598"/>
            <a:ext cx="8801100" cy="1400175"/>
          </a:xfrm>
          <a:prstGeom prst="rect">
            <a:avLst/>
          </a:prstGeom>
        </p:spPr>
      </p:pic>
      <p:pic>
        <p:nvPicPr>
          <p:cNvPr id="1028" name="Picture 4" descr="Het onheil van inklinkend veen onder onze voeten - OverDWARS">
            <a:extLst>
              <a:ext uri="{FF2B5EF4-FFF2-40B4-BE49-F238E27FC236}">
                <a16:creationId xmlns:a16="http://schemas.microsoft.com/office/drawing/2014/main" id="{A927108F-DC26-4DF9-A7C0-85DE18E2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624443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A78CF-F3A7-44CA-BFFA-FD937F9E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Kaartlezen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59BD95A-BAC0-4853-BCD4-E551658D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2CD0FD-F0F9-4E5A-8EFE-A8375E55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91A2BF-5E5D-4A69-91B8-FFEC7747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18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9A6418D-C926-4F4F-9636-655D8089A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Neerslag </a:t>
            </a:r>
          </a:p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EA85B04-60F8-4538-BB11-C917D40CF2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1752" y="6381809"/>
            <a:ext cx="5645148" cy="406401"/>
          </a:xfrm>
        </p:spPr>
        <p:txBody>
          <a:bodyPr/>
          <a:lstStyle/>
          <a:p>
            <a:r>
              <a:rPr lang="nl-NL" dirty="0">
                <a:hlinkClick r:id="rId2"/>
              </a:rPr>
              <a:t>neerslagkaart </a:t>
            </a:r>
            <a:r>
              <a:rPr lang="nl-NL" dirty="0" err="1">
                <a:hlinkClick r:id="rId2"/>
              </a:rPr>
              <a:t>nederland</a:t>
            </a:r>
            <a:r>
              <a:rPr lang="nl-NL" dirty="0">
                <a:hlinkClick r:id="rId2"/>
              </a:rPr>
              <a:t> 2021 - Google Zoeken</a:t>
            </a:r>
            <a:endParaRPr lang="nl-NL" dirty="0"/>
          </a:p>
        </p:txBody>
      </p:sp>
      <p:pic>
        <p:nvPicPr>
          <p:cNvPr id="1026" name="Picture 2" descr="KNMI - Overzicht van de neerslag en verdamping in Nederland">
            <a:extLst>
              <a:ext uri="{FF2B5EF4-FFF2-40B4-BE49-F238E27FC236}">
                <a16:creationId xmlns:a16="http://schemas.microsoft.com/office/drawing/2014/main" id="{451D7210-8FF3-4A5C-8673-C5081A75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1046"/>
            <a:ext cx="5140901" cy="60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1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C0BE7-0887-4823-AD10-4502519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staat GIS voor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46B2CE-0AAD-4A02-B06D-6DB6F16D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122D97-D111-4ECC-A0D8-C1A3C877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B6307B-4647-4D9A-8541-DCCD9830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19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2F738CD-2E2D-4DA3-80E0-F133402BD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Geografische informatiesysteem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B7B680-2D7E-4A20-B919-E37F06332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Color online) GIS and data layers from the real world. (Source:... |  Download Scientific Diagram">
            <a:extLst>
              <a:ext uri="{FF2B5EF4-FFF2-40B4-BE49-F238E27FC236}">
                <a16:creationId xmlns:a16="http://schemas.microsoft.com/office/drawing/2014/main" id="{AA95F8D3-7EF4-4B28-B08F-F7530665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48" y="1101019"/>
            <a:ext cx="5592514" cy="39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77B4DB-905F-46EB-B246-05E7ECC4E74B}"/>
              </a:ext>
            </a:extLst>
          </p:cNvPr>
          <p:cNvSpPr txBox="1"/>
          <p:nvPr/>
        </p:nvSpPr>
        <p:spPr>
          <a:xfrm>
            <a:off x="146050" y="2124364"/>
            <a:ext cx="5944298" cy="17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Een geografisch informatiesysteem is een informatiesysteem waarmee gegevens of informatie over geografische objecten, zogeheten </a:t>
            </a:r>
            <a:r>
              <a:rPr lang="nl-NL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geo</a:t>
            </a:r>
            <a:r>
              <a:rPr lang="nl-N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-informatie kan worden opgeslagen, beheerd, bewerkt, geanalyseerd, geïntegreerd en gepresenteerd. De plaats waar iets 'is' of 'gebeurt' is dus heel belangrijk.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4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/>
          <a:lstStyle/>
          <a:p>
            <a:r>
              <a:rPr lang="nl-NL" dirty="0"/>
              <a:t>IBS Inventarisatie</a:t>
            </a:r>
            <a:br>
              <a:rPr lang="nl-NL" dirty="0"/>
            </a:br>
            <a:r>
              <a:rPr lang="nl-NL" dirty="0"/>
              <a:t>Wet en regelgeving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8F4F87C3-B866-49CF-87A3-E8CF085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fld id="{55A12DD1-E30B-4EEF-B472-86A51DCF2353}" type="datetime1">
              <a:rPr lang="nl-NL" smtClean="0"/>
              <a:pPr/>
              <a:t>20-3-2023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E3B43-B497-45C4-9CDF-31DAA825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80" y="316830"/>
            <a:ext cx="11437745" cy="1160403"/>
          </a:xfrm>
        </p:spPr>
        <p:txBody>
          <a:bodyPr/>
          <a:lstStyle/>
          <a:p>
            <a:r>
              <a:rPr lang="nl-NL" dirty="0"/>
              <a:t>Op welke wijze werkt GPS?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2F7B9E-73E9-4E04-A733-B9B31A02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5BA3EB-BF1E-4074-AD11-4A68867A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29795-352B-4D2F-9862-FA38EB7B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20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6BE9D00-4EFB-4DA6-8712-D27A1511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039" y="1348545"/>
            <a:ext cx="5645150" cy="4419599"/>
          </a:xfrm>
        </p:spPr>
        <p:txBody>
          <a:bodyPr/>
          <a:lstStyle/>
          <a:p>
            <a:r>
              <a:rPr lang="nl-NL" dirty="0"/>
              <a:t>X- en Y- Coördinaten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7B2782D-BD7B-46A7-902A-D6E77FC426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betavak.nl | Biologie, ANW &amp; vaardigheden - Natuurwetenschap van A tot Zink">
            <a:extLst>
              <a:ext uri="{FF2B5EF4-FFF2-40B4-BE49-F238E27FC236}">
                <a16:creationId xmlns:a16="http://schemas.microsoft.com/office/drawing/2014/main" id="{10AE4CB8-182B-45C1-879F-2CD16163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99" y="1970512"/>
            <a:ext cx="3700146" cy="30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tavak.nl | Biologie, ANW &amp; vaardigheden - Natuurwetenschap van A tot Zink">
            <a:extLst>
              <a:ext uri="{FF2B5EF4-FFF2-40B4-BE49-F238E27FC236}">
                <a16:creationId xmlns:a16="http://schemas.microsoft.com/office/drawing/2014/main" id="{B12DA1DC-6279-4E43-A976-AA6FC410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2" y="2476989"/>
            <a:ext cx="4568588" cy="23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5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47466-A292-41A9-94B3-43D62BA9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Gegevens verwerken voor inventarisatie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281DC4-46A4-429E-BE3E-E581A9DF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4F1D97-4C1B-4425-9C9F-C20DC46F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B64A92-014E-40DC-A2A4-DE119665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21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440F7D-4928-4E05-BFC1-A8A5C0C23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Doormiddel van GPS systemen te koppelen aan GIS kun je hele inventarisaties uitvoeren.</a:t>
            </a:r>
          </a:p>
          <a:p>
            <a:endParaRPr lang="nl-NL" dirty="0"/>
          </a:p>
          <a:p>
            <a:r>
              <a:rPr lang="nl-NL" dirty="0" err="1"/>
              <a:t>ArcGis</a:t>
            </a:r>
            <a:r>
              <a:rPr lang="nl-NL" dirty="0"/>
              <a:t> is een systeem die we hier voor kunnen gebruiken.</a:t>
            </a:r>
          </a:p>
          <a:p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3BB93E83-1BE5-4A37-99C5-7FF5F93CC1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14" r="191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CDC46DE-E9CF-4F4A-8879-3DCB92383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89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708D4-C7E8-48CA-912D-0698473E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water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4151B-9C0C-4594-959A-0C4D68A85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05" y="1457266"/>
            <a:ext cx="11449050" cy="4419599"/>
          </a:xfrm>
        </p:spPr>
        <p:txBody>
          <a:bodyPr/>
          <a:lstStyle/>
          <a:p>
            <a:r>
              <a:rPr lang="nl-NL" dirty="0"/>
              <a:t>Naast grondwaterstand, neerslag en doorlatendheid van de bodem.</a:t>
            </a:r>
          </a:p>
          <a:p>
            <a:endParaRPr lang="nl-NL" dirty="0"/>
          </a:p>
          <a:p>
            <a:r>
              <a:rPr lang="nl-NL" dirty="0"/>
              <a:t>Op welke wijze wordt het regenwater afgevoerd of infiltreert het in de bodem.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46897C-E2FB-47D9-8ECE-2315CF51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2F59D-E7CF-4A30-8E25-21177E8B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C2581C-3BA6-4E84-A12E-1F888905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A3AD37C-05AB-4480-BD38-BEA49093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991571"/>
            <a:ext cx="4459205" cy="2956647"/>
          </a:xfrm>
          <a:prstGeom prst="rect">
            <a:avLst/>
          </a:prstGeom>
        </p:spPr>
      </p:pic>
      <p:pic>
        <p:nvPicPr>
          <p:cNvPr id="1026" name="Picture 2" descr="Regenwatersystemen hebben nadelen (maar niet veel...)">
            <a:extLst>
              <a:ext uri="{FF2B5EF4-FFF2-40B4-BE49-F238E27FC236}">
                <a16:creationId xmlns:a16="http://schemas.microsoft.com/office/drawing/2014/main" id="{1745B6A7-8EED-47AC-B262-0212A5CD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8" y="2991571"/>
            <a:ext cx="4459205" cy="29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8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30261-31C9-46CF-AAB3-32390D9D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en regelgeving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4721AD0-FE1C-4DEE-A03C-19F0FD76E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647" y="1709738"/>
            <a:ext cx="7534705" cy="44196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FBD51B-369B-468F-9728-B9AC628A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E91F20-DAB7-48CB-B573-4D9E4C13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AB1026-3E14-47A6-B62C-6E0BCA92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8393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370F5-5D2D-4C84-A953-D454E54F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Natuurwet </a:t>
            </a:r>
            <a:r>
              <a:rPr lang="nl-NL" sz="1800" dirty="0"/>
              <a:t>(vervanging voor)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AA822C3-47BD-4823-8F09-544631B12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6" y="1152533"/>
            <a:ext cx="10896600" cy="20574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EC65B-3721-44AE-B10F-C95E01E7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648829-F993-4A93-B2CD-D176E33E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3508F6-8AB8-417F-A898-51E8E7AE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3A32A3-AA4E-4A7A-896C-26AE8838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6" y="2312936"/>
            <a:ext cx="109442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99905-4462-45E7-A0F0-7C82D733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en regelgeving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69DF9-B262-42A7-884A-476A4D1AD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in twee tallen een van de volgende onderdelen uitwerken.</a:t>
            </a:r>
          </a:p>
          <a:p>
            <a:pPr lvl="1"/>
            <a:r>
              <a:rPr lang="nl-NL" dirty="0"/>
              <a:t>Wat is er geregeld in deze regels </a:t>
            </a:r>
          </a:p>
          <a:p>
            <a:pPr lvl="1"/>
            <a:r>
              <a:rPr lang="nl-NL" dirty="0"/>
              <a:t>Wat staan deze regels voor</a:t>
            </a:r>
          </a:p>
          <a:p>
            <a:pPr lvl="1"/>
            <a:r>
              <a:rPr lang="nl-NL" dirty="0"/>
              <a:t>Voor wie zijn deze regels opgesteld </a:t>
            </a:r>
          </a:p>
          <a:p>
            <a:pPr lvl="1"/>
            <a:r>
              <a:rPr lang="nl-NL" dirty="0"/>
              <a:t>Wanneer kom ik in aanraking met deze regels</a:t>
            </a:r>
          </a:p>
          <a:p>
            <a:pPr lvl="1"/>
            <a:r>
              <a:rPr lang="nl-NL" dirty="0"/>
              <a:t>Wat is er geregeld in de regels</a:t>
            </a:r>
          </a:p>
          <a:p>
            <a:pPr lvl="1"/>
            <a:r>
              <a:rPr lang="nl-NL" dirty="0"/>
              <a:t>Wat kun jij vertellen over deze regels.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EC5145-E871-4169-B31A-445E460A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20E5C0-AB46-4BC5-B24F-ADC89616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4EE4CC-7929-4108-B6B0-43D1DB39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915A04-E763-40EC-8D75-16F50B9D5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/>
          <a:stretch/>
        </p:blipFill>
        <p:spPr>
          <a:xfrm>
            <a:off x="4769714" y="4119419"/>
            <a:ext cx="5355169" cy="17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4558-9FC1-485D-AFEB-C6D9DAF3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APV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8F632-9504-4005-A794-D948878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E044EA-1712-4FC5-B8AD-4DAD4E30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2856B7-96A0-4112-84C6-B6FE9E90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1026" name="Picture 2" descr="Buitendijks langs de Waal woedt een loopgravenoorlog: 'Als we bonnen  uitschrijven, worden toegangsborden vernield | Maas en Waal |  gelderlander.nl">
            <a:extLst>
              <a:ext uri="{FF2B5EF4-FFF2-40B4-BE49-F238E27FC236}">
                <a16:creationId xmlns:a16="http://schemas.microsoft.com/office/drawing/2014/main" id="{FFD9416F-BA17-4683-B4DF-E6D7F3688D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96" y="243893"/>
            <a:ext cx="663896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10581F6-4BD7-4728-A867-AA28F605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8" y="4716463"/>
            <a:ext cx="1042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C15DD-A5BD-4BF8-AC75-DF6847B3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Bestemmingsplan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FDC5F14-D672-4B2D-B5F0-EAE855DB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6" y="1580830"/>
            <a:ext cx="11449050" cy="231038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D0389A-C063-4581-A330-7C7965F7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F1E57-F294-4FD3-A091-F2DFE17B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E44CF4-1363-4A36-A198-8441AD02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5073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CB58-0CAF-469B-A840-EF6A1AEB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Grondroerdersregelingen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D7B9CD4-754E-4A78-9F0F-18B2712C4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57" y="1150664"/>
            <a:ext cx="11449050" cy="193556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7A9A34-B9A1-4E90-8E91-0B4B2018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D48200-098C-4383-A223-AF0D2B5D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607E9A-3487-4C6C-9D40-70D8564A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CD6A9AC-10F9-437D-967A-08188F97F351}"/>
              </a:ext>
            </a:extLst>
          </p:cNvPr>
          <p:cNvSpPr txBox="1"/>
          <p:nvPr/>
        </p:nvSpPr>
        <p:spPr>
          <a:xfrm>
            <a:off x="371476" y="34024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3"/>
              </a:rPr>
              <a:t>LiDO</a:t>
            </a:r>
            <a:r>
              <a:rPr lang="nl-NL" dirty="0">
                <a:hlinkClick r:id="rId3"/>
              </a:rPr>
              <a:t> - Document met links (overheid.nl)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45006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765</TotalTime>
  <Words>523</Words>
  <Application>Microsoft Office PowerPoint</Application>
  <PresentationFormat>Breedbeeld</PresentationFormat>
  <Paragraphs>134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Arial</vt:lpstr>
      <vt:lpstr>Arial Black</vt:lpstr>
      <vt:lpstr>Calibri</vt:lpstr>
      <vt:lpstr>Yuverta</vt:lpstr>
      <vt:lpstr>PowerPoint-presentatie</vt:lpstr>
      <vt:lpstr>IBS Inventarisatie Wet en regelgeving</vt:lpstr>
      <vt:lpstr>Onderdeel water </vt:lpstr>
      <vt:lpstr>Wet en regelgeving</vt:lpstr>
      <vt:lpstr>Natuurwet (vervanging voor)</vt:lpstr>
      <vt:lpstr>Wet en regelgeving </vt:lpstr>
      <vt:lpstr>APV</vt:lpstr>
      <vt:lpstr>Bestemmingsplan</vt:lpstr>
      <vt:lpstr>Grondroerdersregelingen </vt:lpstr>
      <vt:lpstr>Gebiedseigen regels </vt:lpstr>
      <vt:lpstr>Natuurwetgeving </vt:lpstr>
      <vt:lpstr>Natuurwetgeving </vt:lpstr>
      <vt:lpstr>Welke termen ga jij gebruiken </vt:lpstr>
      <vt:lpstr>Verder met de termen en nu de bomen </vt:lpstr>
      <vt:lpstr>Weet jij het nog ??</vt:lpstr>
      <vt:lpstr>Landschappen </vt:lpstr>
      <vt:lpstr>Kun jij antwoord geven op de volgende vragen?</vt:lpstr>
      <vt:lpstr>Kaartlezen </vt:lpstr>
      <vt:lpstr>Waar staat GIS voor </vt:lpstr>
      <vt:lpstr>Op welke wijze werkt GPS?</vt:lpstr>
      <vt:lpstr>Gegevens verwerken voor inventarisatie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Ryanne van den Aker</dc:creator>
  <dc:description>Template by HQ Solutions</dc:description>
  <cp:lastModifiedBy>Wolter Bos</cp:lastModifiedBy>
  <cp:revision>30</cp:revision>
  <dcterms:created xsi:type="dcterms:W3CDTF">2021-03-01T11:59:21Z</dcterms:created>
  <dcterms:modified xsi:type="dcterms:W3CDTF">2023-03-20T07:22:37Z</dcterms:modified>
  <cp:version>002</cp:version>
</cp:coreProperties>
</file>